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59" r:id="rId5"/>
    <p:sldId id="258" r:id="rId6"/>
    <p:sldId id="260" r:id="rId7"/>
    <p:sldId id="262" r:id="rId8"/>
    <p:sldId id="261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ADE"/>
    <a:srgbClr val="DBD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26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677D4-AD08-42D4-A864-D0D76B9F1A0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9C442-EAE2-4D66-B802-CC22F06B5C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9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Jacobian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9C442-EAE2-4D66-B802-CC22F06B5C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08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0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3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66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4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97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2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6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9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63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0DF37-C7AE-4C0A-9C70-3807886E2A9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6D004-5527-436D-8B2A-5FEAEF971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80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Neural Network [2-1]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Joohyung Lee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2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Loss function gradient</a:t>
            </a:r>
            <a:br>
              <a:rPr lang="en-US" altLang="ko-KR" dirty="0"/>
            </a:br>
            <a:r>
              <a:rPr lang="en-US" altLang="ko-KR" sz="3600" dirty="0"/>
              <a:t>  </a:t>
            </a:r>
            <a:r>
              <a:rPr lang="en-US" altLang="ko-KR" sz="3600" dirty="0" smtClean="0"/>
              <a:t>-Gradient for various activation function 1</a:t>
            </a:r>
            <a:endParaRPr lang="ko-KR" altLang="en-US" sz="36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3" t="22513" r="27730" b="13018"/>
          <a:stretch/>
        </p:blipFill>
        <p:spPr>
          <a:xfrm>
            <a:off x="2314280" y="1825625"/>
            <a:ext cx="75634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Loss function gradient</a:t>
            </a:r>
            <a:br>
              <a:rPr lang="en-US" altLang="ko-KR" dirty="0"/>
            </a:br>
            <a:r>
              <a:rPr lang="en-US" altLang="ko-KR" dirty="0"/>
              <a:t>  -Gradient for various activation </a:t>
            </a:r>
            <a:r>
              <a:rPr lang="en-US" altLang="ko-KR" dirty="0" smtClean="0"/>
              <a:t>function 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1" t="22700" r="27399" b="11425"/>
          <a:stretch/>
        </p:blipFill>
        <p:spPr>
          <a:xfrm>
            <a:off x="2379511" y="1825625"/>
            <a:ext cx="74329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Loss function gradient</a:t>
            </a:r>
            <a:br>
              <a:rPr lang="en-US" altLang="ko-KR" dirty="0"/>
            </a:br>
            <a:r>
              <a:rPr lang="en-US" altLang="ko-KR" dirty="0"/>
              <a:t>  -Gradient for various activation </a:t>
            </a:r>
            <a:r>
              <a:rPr lang="en-US" altLang="ko-KR" dirty="0" smtClean="0"/>
              <a:t>function 3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1" t="23119" r="25678" b="10302"/>
          <a:stretch/>
        </p:blipFill>
        <p:spPr>
          <a:xfrm>
            <a:off x="2334578" y="1825625"/>
            <a:ext cx="75228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“Neural </a:t>
            </a:r>
            <a:r>
              <a:rPr lang="en-US" altLang="ko-KR" dirty="0" smtClean="0"/>
              <a:t>Networks” </a:t>
            </a:r>
            <a:r>
              <a:rPr lang="en-US" altLang="ko-KR" dirty="0"/>
              <a:t>by Hugo </a:t>
            </a:r>
            <a:r>
              <a:rPr lang="en-US" altLang="ko-KR" dirty="0" err="1"/>
              <a:t>Larochelle</a:t>
            </a:r>
            <a:r>
              <a:rPr lang="en-US" altLang="ko-KR" dirty="0"/>
              <a:t>. </a:t>
            </a:r>
            <a:r>
              <a:rPr lang="en-US" altLang="ko-KR" dirty="0" err="1"/>
              <a:t>Lec</a:t>
            </a:r>
            <a:r>
              <a:rPr lang="en-US" altLang="ko-KR" dirty="0"/>
              <a:t> </a:t>
            </a:r>
            <a:r>
              <a:rPr lang="en-US" altLang="ko-KR" dirty="0" smtClean="0"/>
              <a:t>2.1~2.5</a:t>
            </a:r>
            <a:endParaRPr lang="en-US" altLang="ko-KR" dirty="0"/>
          </a:p>
          <a:p>
            <a:r>
              <a:rPr lang="en-US" altLang="ko-KR" dirty="0"/>
              <a:t>https</a:t>
            </a:r>
            <a:r>
              <a:rPr lang="en-US" altLang="ko-KR"/>
              <a:t>://</a:t>
            </a:r>
            <a:r>
              <a:rPr lang="en-US" altLang="ko-KR" smtClean="0"/>
              <a:t>www.youtube.com/user/hugolarochelle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5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 far…</a:t>
            </a:r>
          </a:p>
          <a:p>
            <a:pPr lvl="1"/>
            <a:r>
              <a:rPr lang="en-US" altLang="ko-KR" dirty="0" smtClean="0"/>
              <a:t>Mathematical representation of NN</a:t>
            </a:r>
          </a:p>
          <a:p>
            <a:pPr lvl="1"/>
            <a:r>
              <a:rPr lang="en-US" altLang="ko-KR" b="1" u="sng" dirty="0" smtClean="0"/>
              <a:t>Good potential that NN possesses</a:t>
            </a:r>
          </a:p>
          <a:p>
            <a:pPr lvl="1"/>
            <a:r>
              <a:rPr lang="en-US" altLang="ko-KR" dirty="0" smtClean="0"/>
              <a:t>Biological inspiration</a:t>
            </a:r>
          </a:p>
          <a:p>
            <a:r>
              <a:rPr lang="en-US" altLang="ko-KR" dirty="0" smtClean="0"/>
              <a:t>Then,,, how do I make its potential real?</a:t>
            </a:r>
          </a:p>
          <a:p>
            <a:pPr lvl="1"/>
            <a:r>
              <a:rPr lang="en-US" altLang="ko-KR" dirty="0" smtClean="0"/>
              <a:t>Cast the problem into (parameter) optimization problem</a:t>
            </a:r>
          </a:p>
          <a:p>
            <a:pPr lvl="2"/>
            <a:r>
              <a:rPr lang="en-US" altLang="ko-KR" dirty="0" smtClean="0"/>
              <a:t>Exploitation from ML</a:t>
            </a:r>
          </a:p>
          <a:p>
            <a:pPr lvl="2"/>
            <a:r>
              <a:rPr lang="en-US" altLang="ko-KR" dirty="0" smtClean="0"/>
              <a:t>SGD</a:t>
            </a:r>
          </a:p>
          <a:p>
            <a:pPr lvl="2"/>
            <a:r>
              <a:rPr lang="en-US" altLang="ko-KR" dirty="0" smtClean="0"/>
              <a:t>Loss function</a:t>
            </a:r>
          </a:p>
          <a:p>
            <a:pPr lvl="2"/>
            <a:r>
              <a:rPr lang="en-US" altLang="ko-KR" dirty="0" smtClean="0"/>
              <a:t>Loss function Gradient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767105" y="4340537"/>
            <a:ext cx="3117716" cy="1458686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8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043" y="1825624"/>
            <a:ext cx="5173578" cy="4948155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Mathematical expression and the meaning of multi-layer NN</a:t>
            </a:r>
          </a:p>
          <a:p>
            <a:r>
              <a:rPr lang="en-US" altLang="ko-KR" dirty="0" smtClean="0"/>
              <a:t>There are many parameters: weights(connections b/w neurons) and bias at layers</a:t>
            </a:r>
          </a:p>
          <a:p>
            <a:r>
              <a:rPr lang="en-US" altLang="ko-KR" dirty="0" smtClean="0"/>
              <a:t>We need to find and assign an optimal values for those parameters to induce good behavior</a:t>
            </a:r>
          </a:p>
          <a:p>
            <a:pPr lvl="1"/>
            <a:r>
              <a:rPr lang="en-US" altLang="ko-KR" dirty="0" smtClean="0"/>
              <a:t>We will ‘train’ a NN to let it solves the problem (supervised classification problem)!!</a:t>
            </a:r>
          </a:p>
          <a:p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5570621" y="1825624"/>
            <a:ext cx="6497058" cy="3074069"/>
            <a:chOff x="5402179" y="2248208"/>
            <a:chExt cx="6400800" cy="307406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1355" t="18762" r="9561" b="12783"/>
            <a:stretch/>
          </p:blipFill>
          <p:spPr>
            <a:xfrm>
              <a:off x="5402179" y="2248208"/>
              <a:ext cx="6400799" cy="3074069"/>
            </a:xfrm>
            <a:prstGeom prst="rect">
              <a:avLst/>
            </a:prstGeom>
            <a:solidFill>
              <a:srgbClr val="DBDDE1"/>
            </a:solidFill>
            <a:ln>
              <a:solidFill>
                <a:schemeClr val="accent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10792327" y="4663166"/>
              <a:ext cx="1010652" cy="659111"/>
            </a:xfrm>
            <a:prstGeom prst="rect">
              <a:avLst/>
            </a:prstGeom>
            <a:solidFill>
              <a:srgbClr val="D8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08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Approach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042" y="1825624"/>
            <a:ext cx="5895473" cy="49481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‘Empirical risk minimization</a:t>
            </a:r>
            <a:r>
              <a:rPr lang="en-US" altLang="ko-KR" dirty="0" smtClean="0">
                <a:latin typeface="+mn-ea"/>
              </a:rPr>
              <a:t>’ or ‘Structural risk minimization’ </a:t>
            </a:r>
            <a:r>
              <a:rPr lang="en-US" altLang="ko-KR" dirty="0">
                <a:latin typeface="+mn-ea"/>
              </a:rPr>
              <a:t>in the field of Machine </a:t>
            </a:r>
            <a:r>
              <a:rPr lang="en-US" altLang="ko-KR" dirty="0" smtClean="0">
                <a:latin typeface="+mn-ea"/>
              </a:rPr>
              <a:t>Learning</a:t>
            </a:r>
          </a:p>
          <a:p>
            <a:pPr lvl="1"/>
            <a:r>
              <a:rPr lang="en-US" altLang="ko-KR" dirty="0" smtClean="0">
                <a:latin typeface="+mn-ea"/>
              </a:rPr>
              <a:t>Likelihood part: loss function that compares b/w the output of NN and the expected label-correct answer</a:t>
            </a:r>
          </a:p>
          <a:p>
            <a:pPr lvl="1"/>
            <a:r>
              <a:rPr lang="en-US" altLang="ko-KR" dirty="0" smtClean="0">
                <a:latin typeface="+mn-ea"/>
              </a:rPr>
              <a:t>A-priori part (</a:t>
            </a:r>
            <a:r>
              <a:rPr lang="en-US" altLang="ko-KR" dirty="0" err="1" smtClean="0">
                <a:latin typeface="+mn-ea"/>
              </a:rPr>
              <a:t>regularizer</a:t>
            </a:r>
            <a:r>
              <a:rPr lang="en-US" altLang="ko-KR" dirty="0" smtClean="0">
                <a:latin typeface="+mn-ea"/>
              </a:rPr>
              <a:t>): penalizes certain set of parameters that degrades the performance for the NEW images (boost generalization)</a:t>
            </a:r>
          </a:p>
          <a:p>
            <a:pPr lvl="2"/>
            <a:r>
              <a:rPr lang="el-GR" altLang="ko-KR" dirty="0" smtClean="0">
                <a:latin typeface="+mn-ea"/>
                <a:cs typeface="Arial" panose="020B0604020202020204" pitchFamily="34" charset="0"/>
              </a:rPr>
              <a:t>Λ</a:t>
            </a:r>
            <a:r>
              <a:rPr lang="en-US" altLang="ko-KR" dirty="0" smtClean="0">
                <a:latin typeface="+mn-ea"/>
                <a:cs typeface="Arial" panose="020B0604020202020204" pitchFamily="34" charset="0"/>
              </a:rPr>
              <a:t>: hyper-parameter which controls  the balance b/w opt </a:t>
            </a:r>
            <a:r>
              <a:rPr lang="en-US" altLang="ko-KR" dirty="0" err="1" smtClean="0">
                <a:latin typeface="+mn-ea"/>
                <a:cs typeface="Arial" panose="020B0604020202020204" pitchFamily="34" charset="0"/>
              </a:rPr>
              <a:t>avg</a:t>
            </a:r>
            <a:r>
              <a:rPr lang="en-US" altLang="ko-KR" dirty="0" smtClean="0">
                <a:latin typeface="+mn-ea"/>
                <a:cs typeface="Arial" panose="020B0604020202020204" pitchFamily="34" charset="0"/>
              </a:rPr>
              <a:t> loss and opt </a:t>
            </a:r>
            <a:r>
              <a:rPr lang="en-US" altLang="ko-KR" dirty="0" err="1" smtClean="0">
                <a:latin typeface="+mn-ea"/>
                <a:cs typeface="Arial" panose="020B0604020202020204" pitchFamily="34" charset="0"/>
              </a:rPr>
              <a:t>reg</a:t>
            </a:r>
            <a:endParaRPr lang="en-US" altLang="ko-KR" dirty="0" smtClean="0">
              <a:latin typeface="+mn-ea"/>
              <a:cs typeface="Arial" panose="020B0604020202020204" pitchFamily="34" charset="0"/>
            </a:endParaRPr>
          </a:p>
          <a:p>
            <a:r>
              <a:rPr lang="en-US" altLang="ko-KR" dirty="0" err="1" smtClean="0">
                <a:latin typeface="+mn-ea"/>
                <a:cs typeface="Arial" panose="020B0604020202020204" pitchFamily="34" charset="0"/>
              </a:rPr>
              <a:t>Argmin</a:t>
            </a:r>
            <a:r>
              <a:rPr lang="en-US" altLang="ko-KR" dirty="0" smtClean="0">
                <a:latin typeface="+mn-ea"/>
                <a:cs typeface="Arial" panose="020B0604020202020204" pitchFamily="34" charset="0"/>
              </a:rPr>
              <a:t>(‘objective’) casts the problem into optimization problem</a:t>
            </a:r>
          </a:p>
          <a:p>
            <a:pPr lvl="1"/>
            <a:r>
              <a:rPr lang="en-US" altLang="ko-KR" dirty="0" smtClean="0">
                <a:latin typeface="+mn-ea"/>
                <a:cs typeface="Arial" panose="020B0604020202020204" pitchFamily="34" charset="0"/>
              </a:rPr>
              <a:t>Classification error shall be our objective function but is not smooth</a:t>
            </a:r>
          </a:p>
          <a:p>
            <a:pPr lvl="1"/>
            <a:r>
              <a:rPr lang="en-US" altLang="ko-KR" dirty="0" smtClean="0">
                <a:latin typeface="+mn-ea"/>
              </a:rPr>
              <a:t>Surrogate function that is smooth version of classification error function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34" t="22279" r="28608" b="10908"/>
          <a:stretch/>
        </p:blipFill>
        <p:spPr>
          <a:xfrm>
            <a:off x="6103453" y="2430684"/>
            <a:ext cx="6001647" cy="36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 algorithm: SGD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6164179" cy="5046995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1. initialize all the parameters</a:t>
            </a:r>
          </a:p>
          <a:p>
            <a:r>
              <a:rPr lang="en-US" altLang="ko-KR" dirty="0" smtClean="0"/>
              <a:t>2. iterate through training set which(</a:t>
            </a:r>
            <a:r>
              <a:rPr lang="en-US" altLang="ko-KR" dirty="0" err="1" smtClean="0"/>
              <a:t>data&amp;label</a:t>
            </a:r>
            <a:r>
              <a:rPr lang="en-US" altLang="ko-KR" dirty="0" smtClean="0"/>
              <a:t> pair-supervised learning) will give the gradient for the parameter, and the update direction will be the opposite of the gradient of the loss function plus the gradient of </a:t>
            </a:r>
            <a:r>
              <a:rPr lang="en-US" altLang="ko-KR" dirty="0" err="1" smtClean="0"/>
              <a:t>regularizer</a:t>
            </a:r>
            <a:r>
              <a:rPr lang="en-US" altLang="ko-KR" dirty="0" smtClean="0"/>
              <a:t> since it represents the direction which will incur the largest decrement of the loss function: largest likelihood and a-priori</a:t>
            </a:r>
          </a:p>
          <a:p>
            <a:r>
              <a:rPr lang="en-US" altLang="ko-KR" dirty="0" smtClean="0"/>
              <a:t>What need to be determined?</a:t>
            </a:r>
          </a:p>
          <a:p>
            <a:pPr lvl="1"/>
            <a:r>
              <a:rPr lang="en-US" altLang="ko-KR" dirty="0" smtClean="0"/>
              <a:t>Loss function</a:t>
            </a:r>
          </a:p>
          <a:p>
            <a:pPr lvl="1"/>
            <a:r>
              <a:rPr lang="en-US" altLang="ko-KR" dirty="0" smtClean="0"/>
              <a:t>Parameter update algorithm</a:t>
            </a:r>
          </a:p>
          <a:p>
            <a:pPr lvl="1"/>
            <a:r>
              <a:rPr lang="en-US" altLang="ko-KR" dirty="0" err="1" smtClean="0"/>
              <a:t>Regularizer</a:t>
            </a:r>
            <a:r>
              <a:rPr lang="en-US" altLang="ko-KR" dirty="0" smtClean="0"/>
              <a:t> format</a:t>
            </a:r>
          </a:p>
          <a:p>
            <a:pPr lvl="1"/>
            <a:r>
              <a:rPr lang="en-US" altLang="ko-KR" dirty="0" smtClean="0"/>
              <a:t>Parameter initialization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528" t="22747" r="30953" b="7393"/>
          <a:stretch/>
        </p:blipFill>
        <p:spPr>
          <a:xfrm>
            <a:off x="6780422" y="3305909"/>
            <a:ext cx="5411578" cy="35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LOSS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574632" cy="4351338"/>
          </a:xfrm>
        </p:spPr>
        <p:txBody>
          <a:bodyPr/>
          <a:lstStyle/>
          <a:p>
            <a:r>
              <a:rPr lang="en-US" altLang="ko-KR" dirty="0" smtClean="0"/>
              <a:t>Interpretation of the output of a NN as a conditional probability distribution</a:t>
            </a:r>
          </a:p>
          <a:p>
            <a:pPr lvl="1"/>
            <a:r>
              <a:rPr lang="en-US" altLang="ko-KR" dirty="0" smtClean="0"/>
              <a:t>Cast the maximization problem into minimization problem using negative log-likelihood</a:t>
            </a:r>
          </a:p>
          <a:p>
            <a:r>
              <a:rPr lang="en-US" altLang="ko-KR" dirty="0" smtClean="0"/>
              <a:t>Gradient of loss function</a:t>
            </a:r>
          </a:p>
          <a:p>
            <a:pPr lvl="1"/>
            <a:r>
              <a:rPr lang="en-US" altLang="ko-KR" dirty="0" smtClean="0"/>
              <a:t>@by cross-entropy</a:t>
            </a:r>
          </a:p>
          <a:p>
            <a:pPr lvl="1"/>
            <a:r>
              <a:rPr lang="en-US" altLang="ko-KR" dirty="0" smtClean="0"/>
              <a:t>@by pre-activation</a:t>
            </a:r>
          </a:p>
          <a:p>
            <a:pPr lvl="1"/>
            <a:r>
              <a:rPr lang="en-US" altLang="ko-KR" dirty="0" smtClean="0"/>
              <a:t>@by hidden layer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674" t="22811" r="34176" b="15832"/>
          <a:stretch/>
        </p:blipFill>
        <p:spPr>
          <a:xfrm>
            <a:off x="6716186" y="70339"/>
            <a:ext cx="5405476" cy="32824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95" t="22278" r="25238" b="5985"/>
          <a:stretch/>
        </p:blipFill>
        <p:spPr>
          <a:xfrm>
            <a:off x="6716186" y="3399692"/>
            <a:ext cx="5405476" cy="33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Loss function gradient</a:t>
            </a:r>
            <a:br>
              <a:rPr lang="en-US" altLang="ko-KR" dirty="0" smtClean="0"/>
            </a:br>
            <a:r>
              <a:rPr lang="en-US" altLang="ko-KR" sz="3200" dirty="0"/>
              <a:t> </a:t>
            </a:r>
            <a:r>
              <a:rPr lang="en-US" altLang="ko-KR" sz="3200" dirty="0" smtClean="0"/>
              <a:t> -by pre-activation at the last layer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674" t="22278" r="25091" b="5751"/>
          <a:stretch/>
        </p:blipFill>
        <p:spPr>
          <a:xfrm>
            <a:off x="30481" y="2208849"/>
            <a:ext cx="5556978" cy="3460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0322" r="24506" b="14190"/>
          <a:stretch/>
        </p:blipFill>
        <p:spPr>
          <a:xfrm>
            <a:off x="5752235" y="2025968"/>
            <a:ext cx="6378805" cy="39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2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 gradient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600" dirty="0"/>
              <a:t> </a:t>
            </a:r>
            <a:r>
              <a:rPr lang="en-US" altLang="ko-KR" sz="3600" dirty="0" smtClean="0"/>
              <a:t> -General formula for gradient at hidden layers 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381" t="21809" r="24945" b="5751"/>
          <a:stretch/>
        </p:blipFill>
        <p:spPr>
          <a:xfrm>
            <a:off x="1342823" y="-6548926"/>
            <a:ext cx="10010977" cy="623667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58528" y="2368061"/>
            <a:ext cx="11880585" cy="3665726"/>
            <a:chOff x="158528" y="2368061"/>
            <a:chExt cx="11880585" cy="366572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1502" t="22983" r="24945" b="4578"/>
            <a:stretch/>
          </p:blipFill>
          <p:spPr>
            <a:xfrm>
              <a:off x="158528" y="2368061"/>
              <a:ext cx="5955323" cy="366572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3406" t="22278" r="25091" b="5516"/>
            <a:stretch/>
          </p:blipFill>
          <p:spPr>
            <a:xfrm>
              <a:off x="6231081" y="2368061"/>
              <a:ext cx="5808032" cy="3665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3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Loss function gradient</a:t>
            </a:r>
            <a:br>
              <a:rPr lang="en-US" altLang="ko-KR" dirty="0"/>
            </a:br>
            <a:r>
              <a:rPr lang="en-US" altLang="ko-KR" sz="3100" dirty="0"/>
              <a:t>  -General formula for gradient at hidden </a:t>
            </a:r>
            <a:r>
              <a:rPr lang="en-US" altLang="ko-KR" sz="3100" dirty="0" smtClean="0"/>
              <a:t>layers pre-activation </a:t>
            </a:r>
            <a:endParaRPr lang="ko-KR" altLang="en-US" sz="4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93784" y="2365036"/>
            <a:ext cx="11934093" cy="3871641"/>
            <a:chOff x="93784" y="2365036"/>
            <a:chExt cx="12446932" cy="38481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2527" t="21809" r="24945" b="5517"/>
            <a:stretch/>
          </p:blipFill>
          <p:spPr>
            <a:xfrm>
              <a:off x="93784" y="2365036"/>
              <a:ext cx="6144697" cy="384819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1941" t="21809" r="24798" b="5282"/>
            <a:stretch/>
          </p:blipFill>
          <p:spPr>
            <a:xfrm>
              <a:off x="6353908" y="2365036"/>
              <a:ext cx="6186808" cy="3848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07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364</Words>
  <Application>Microsoft Office PowerPoint</Application>
  <PresentationFormat>와이드스크린</PresentationFormat>
  <Paragraphs>54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Neural Network [2-1]</vt:lpstr>
      <vt:lpstr>Scope</vt:lpstr>
      <vt:lpstr>Problem</vt:lpstr>
      <vt:lpstr>Approach</vt:lpstr>
      <vt:lpstr>Optimization algorithm: SGD</vt:lpstr>
      <vt:lpstr>LOSS FUNCTION</vt:lpstr>
      <vt:lpstr>Loss function gradient   -by pre-activation at the last layer</vt:lpstr>
      <vt:lpstr>Loss function gradient   -General formula for gradient at hidden layers </vt:lpstr>
      <vt:lpstr>Loss function gradient   -General formula for gradient at hidden layers pre-activation </vt:lpstr>
      <vt:lpstr>Loss function gradient   -Gradient for various activation function 1</vt:lpstr>
      <vt:lpstr>Loss function gradient   -Gradient for various activation function 2</vt:lpstr>
      <vt:lpstr>Loss function gradient   -Gradient for various activation function 3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[2]</dc:title>
  <dc:creator>user</dc:creator>
  <cp:lastModifiedBy>Joohyung Lee</cp:lastModifiedBy>
  <cp:revision>120</cp:revision>
  <dcterms:created xsi:type="dcterms:W3CDTF">2017-07-16T23:20:08Z</dcterms:created>
  <dcterms:modified xsi:type="dcterms:W3CDTF">2019-03-15T07:09:43Z</dcterms:modified>
</cp:coreProperties>
</file>